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7" r:id="rId1"/>
  </p:sldMasterIdLst>
  <p:sldIdLst>
    <p:sldId id="256" r:id="rId2"/>
    <p:sldId id="257" r:id="rId3"/>
    <p:sldId id="288" r:id="rId4"/>
    <p:sldId id="289" r:id="rId5"/>
    <p:sldId id="290" r:id="rId6"/>
    <p:sldId id="291" r:id="rId7"/>
    <p:sldId id="275" r:id="rId8"/>
    <p:sldId id="276" r:id="rId9"/>
    <p:sldId id="277" r:id="rId10"/>
    <p:sldId id="263" r:id="rId11"/>
    <p:sldId id="264" r:id="rId12"/>
    <p:sldId id="265" r:id="rId13"/>
    <p:sldId id="266" r:id="rId14"/>
    <p:sldId id="267" r:id="rId15"/>
    <p:sldId id="268"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59"/>
    <p:restoredTop sz="96405"/>
  </p:normalViewPr>
  <p:slideViewPr>
    <p:cSldViewPr snapToGrid="0" snapToObjects="1">
      <p:cViewPr varScale="1">
        <p:scale>
          <a:sx n="131" d="100"/>
          <a:sy n="131" d="100"/>
        </p:scale>
        <p:origin x="42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8A5AB3BF-DD44-C94C-ACAE-1485D10B0ABD}" type="datetimeFigureOut">
              <a:rPr lang="en-US" smtClean="0"/>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814993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A5AB3BF-DD44-C94C-ACAE-1485D10B0ABD}" type="datetimeFigureOut">
              <a:rPr lang="en-US" smtClean="0"/>
              <a:t>10/12/20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2222634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8A5AB3BF-DD44-C94C-ACAE-1485D10B0ABD}" type="datetimeFigureOut">
              <a:rPr lang="en-US" smtClean="0"/>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23129898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8A5AB3BF-DD44-C94C-ACAE-1485D10B0ABD}" type="datetimeFigureOut">
              <a:rPr lang="en-US" smtClean="0"/>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AAA78-F324-7143-A669-138A2A16E20C}"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9607893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A5AB3BF-DD44-C94C-ACAE-1485D10B0ABD}" type="datetimeFigureOut">
              <a:rPr lang="en-US" smtClean="0"/>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27419281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A5AB3BF-DD44-C94C-ACAE-1485D10B0ABD}" type="datetimeFigureOut">
              <a:rPr lang="en-US" smtClean="0"/>
              <a:t>10/12/20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1028506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A5AB3BF-DD44-C94C-ACAE-1485D10B0ABD}" type="datetimeFigureOut">
              <a:rPr lang="en-US" smtClean="0"/>
              <a:t>10/12/20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32033525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A5AB3BF-DD44-C94C-ACAE-1485D10B0ABD}" type="datetimeFigureOut">
              <a:rPr lang="en-US" smtClean="0"/>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35305577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A5AB3BF-DD44-C94C-ACAE-1485D10B0ABD}" type="datetimeFigureOut">
              <a:rPr lang="en-US" smtClean="0"/>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3418934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3"/>
          <p:cNvSpPr>
            <a:spLocks noGrp="1"/>
          </p:cNvSpPr>
          <p:nvPr>
            <p:ph type="dt" sz="half" idx="10"/>
          </p:nvPr>
        </p:nvSpPr>
        <p:spPr/>
        <p:txBody>
          <a:bodyPr/>
          <a:lstStyle/>
          <a:p>
            <a:fld id="{8A5AB3BF-DD44-C94C-ACAE-1485D10B0ABD}" type="datetimeFigureOut">
              <a:rPr lang="en-US" smtClean="0"/>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3261681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A5AB3BF-DD44-C94C-ACAE-1485D10B0ABD}" type="datetimeFigureOut">
              <a:rPr lang="en-US" smtClean="0"/>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93609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A5AB3BF-DD44-C94C-ACAE-1485D10B0ABD}" type="datetimeFigureOut">
              <a:rPr lang="en-US" smtClean="0"/>
              <a:t>10/12/20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1705801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A5AB3BF-DD44-C94C-ACAE-1485D10B0ABD}" type="datetimeFigureOut">
              <a:rPr lang="en-US" smtClean="0"/>
              <a:t>10/12/20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2621733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8A5AB3BF-DD44-C94C-ACAE-1485D10B0ABD}" type="datetimeFigureOut">
              <a:rPr lang="en-US" smtClean="0"/>
              <a:t>10/12/20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3829193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A5AB3BF-DD44-C94C-ACAE-1485D10B0ABD}" type="datetimeFigureOut">
              <a:rPr lang="en-US" smtClean="0"/>
              <a:t>10/12/20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4175031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fld id="{8A5AB3BF-DD44-C94C-ACAE-1485D10B0ABD}" type="datetimeFigureOut">
              <a:rPr lang="en-US" smtClean="0"/>
              <a:t>10/12/20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770077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A5AB3BF-DD44-C94C-ACAE-1485D10B0ABD}" type="datetimeFigureOut">
              <a:rPr lang="en-US" smtClean="0"/>
              <a:t>10/12/20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3AAA78-F324-7143-A669-138A2A16E20C}" type="slidenum">
              <a:rPr lang="en-US" smtClean="0"/>
              <a:t>‹#›</a:t>
            </a:fld>
            <a:endParaRPr lang="en-US"/>
          </a:p>
        </p:txBody>
      </p:sp>
    </p:spTree>
    <p:extLst>
      <p:ext uri="{BB962C8B-B14F-4D97-AF65-F5344CB8AC3E}">
        <p14:creationId xmlns:p14="http://schemas.microsoft.com/office/powerpoint/2010/main" val="1924680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A5AB3BF-DD44-C94C-ACAE-1485D10B0ABD}" type="datetimeFigureOut">
              <a:rPr lang="en-US" smtClean="0"/>
              <a:t>10/12/20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D3AAA78-F324-7143-A669-138A2A16E20C}" type="slidenum">
              <a:rPr lang="en-US" smtClean="0"/>
              <a:t>‹#›</a:t>
            </a:fld>
            <a:endParaRPr lang="en-US"/>
          </a:p>
        </p:txBody>
      </p:sp>
    </p:spTree>
    <p:extLst>
      <p:ext uri="{BB962C8B-B14F-4D97-AF65-F5344CB8AC3E}">
        <p14:creationId xmlns:p14="http://schemas.microsoft.com/office/powerpoint/2010/main" val="2704169461"/>
      </p:ext>
    </p:extLst>
  </p:cSld>
  <p:clrMap bg1="dk1" tx1="lt1" bg2="dk2" tx2="lt2" accent1="accent1" accent2="accent2" accent3="accent3" accent4="accent4" accent5="accent5" accent6="accent6" hlink="hlink" folHlink="folHlink"/>
  <p:sldLayoutIdLst>
    <p:sldLayoutId id="2147483898"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B3B11-7F80-E64F-BC0B-C69821E928BD}"/>
              </a:ext>
            </a:extLst>
          </p:cNvPr>
          <p:cNvSpPr>
            <a:spLocks noGrp="1"/>
          </p:cNvSpPr>
          <p:nvPr>
            <p:ph type="ctrTitle"/>
          </p:nvPr>
        </p:nvSpPr>
        <p:spPr>
          <a:xfrm>
            <a:off x="292963" y="461639"/>
            <a:ext cx="10102789" cy="4776185"/>
          </a:xfrm>
        </p:spPr>
        <p:txBody>
          <a:bodyPr>
            <a:normAutofit fontScale="90000"/>
          </a:bodyPr>
          <a:lstStyle/>
          <a:p>
            <a:br>
              <a:rPr lang="en-IE" sz="2800" dirty="0"/>
            </a:br>
            <a:br>
              <a:rPr lang="en-IE" sz="2800" dirty="0"/>
            </a:br>
            <a:br>
              <a:rPr lang="en-IE" sz="2800" dirty="0"/>
            </a:br>
            <a:br>
              <a:rPr lang="en-IE" sz="2800" dirty="0"/>
            </a:br>
            <a:br>
              <a:rPr lang="en-IE" sz="2800" dirty="0"/>
            </a:br>
            <a:br>
              <a:rPr lang="en-IE" sz="2800" dirty="0"/>
            </a:br>
            <a:r>
              <a:rPr lang="en-IE" sz="4000" b="1" dirty="0"/>
              <a:t>Designing ETL Pipelines with Structured Streaming and Delta Lake</a:t>
            </a:r>
            <a:br>
              <a:rPr lang="en-IE" sz="4000" dirty="0"/>
            </a:br>
            <a:br>
              <a:rPr lang="en-IE" dirty="0"/>
            </a:br>
            <a:endParaRPr lang="en-US" dirty="0"/>
          </a:p>
        </p:txBody>
      </p:sp>
    </p:spTree>
    <p:extLst>
      <p:ext uri="{BB962C8B-B14F-4D97-AF65-F5344CB8AC3E}">
        <p14:creationId xmlns:p14="http://schemas.microsoft.com/office/powerpoint/2010/main" val="4049100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EEE82-2CD2-3A47-B24D-684450E9EEA4}"/>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CAC527A1-42DE-1B46-A231-19DA63AA5E56}"/>
              </a:ext>
            </a:extLst>
          </p:cNvPr>
          <p:cNvPicPr>
            <a:picLocks noGrp="1" noChangeAspect="1"/>
          </p:cNvPicPr>
          <p:nvPr>
            <p:ph idx="1"/>
          </p:nvPr>
        </p:nvPicPr>
        <p:blipFill>
          <a:blip r:embed="rId2"/>
          <a:stretch>
            <a:fillRect/>
          </a:stretch>
        </p:blipFill>
        <p:spPr>
          <a:xfrm>
            <a:off x="5199" y="259348"/>
            <a:ext cx="11540690" cy="5599913"/>
          </a:xfrm>
          <a:prstGeom prst="rect">
            <a:avLst/>
          </a:prstGeom>
        </p:spPr>
      </p:pic>
    </p:spTree>
    <p:extLst>
      <p:ext uri="{BB962C8B-B14F-4D97-AF65-F5344CB8AC3E}">
        <p14:creationId xmlns:p14="http://schemas.microsoft.com/office/powerpoint/2010/main" val="1983837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EFE12-1D53-0041-A38E-F496A146DA1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F57B18D-FF00-E148-B392-A9484E5E827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71F1C99-8ED0-AB48-874E-39EA72980C9C}"/>
              </a:ext>
            </a:extLst>
          </p:cNvPr>
          <p:cNvPicPr>
            <a:picLocks noChangeAspect="1"/>
          </p:cNvPicPr>
          <p:nvPr/>
        </p:nvPicPr>
        <p:blipFill>
          <a:blip r:embed="rId2"/>
          <a:stretch>
            <a:fillRect/>
          </a:stretch>
        </p:blipFill>
        <p:spPr>
          <a:xfrm>
            <a:off x="0" y="471025"/>
            <a:ext cx="12192000" cy="5915949"/>
          </a:xfrm>
          <a:prstGeom prst="rect">
            <a:avLst/>
          </a:prstGeom>
        </p:spPr>
      </p:pic>
    </p:spTree>
    <p:extLst>
      <p:ext uri="{BB962C8B-B14F-4D97-AF65-F5344CB8AC3E}">
        <p14:creationId xmlns:p14="http://schemas.microsoft.com/office/powerpoint/2010/main" val="26670428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833E0-C558-D644-90A8-528A41A48E9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60F3A41-D9CD-1741-840E-0D42D409216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1883A54-632C-A54C-9B14-6F57650C1CDF}"/>
              </a:ext>
            </a:extLst>
          </p:cNvPr>
          <p:cNvPicPr>
            <a:picLocks noChangeAspect="1"/>
          </p:cNvPicPr>
          <p:nvPr/>
        </p:nvPicPr>
        <p:blipFill>
          <a:blip r:embed="rId2"/>
          <a:stretch>
            <a:fillRect/>
          </a:stretch>
        </p:blipFill>
        <p:spPr>
          <a:xfrm>
            <a:off x="0" y="471025"/>
            <a:ext cx="12192000" cy="5915949"/>
          </a:xfrm>
          <a:prstGeom prst="rect">
            <a:avLst/>
          </a:prstGeom>
        </p:spPr>
      </p:pic>
    </p:spTree>
    <p:extLst>
      <p:ext uri="{BB962C8B-B14F-4D97-AF65-F5344CB8AC3E}">
        <p14:creationId xmlns:p14="http://schemas.microsoft.com/office/powerpoint/2010/main" val="1638126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7CDEF-4B83-0F43-995F-57AF18A71AE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C63BF92-564B-9246-BC24-677BC9E09249}"/>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EC533E6-3D32-D54D-BB06-C99E747BDD80}"/>
              </a:ext>
            </a:extLst>
          </p:cNvPr>
          <p:cNvPicPr>
            <a:picLocks noChangeAspect="1"/>
          </p:cNvPicPr>
          <p:nvPr/>
        </p:nvPicPr>
        <p:blipFill>
          <a:blip r:embed="rId2"/>
          <a:stretch>
            <a:fillRect/>
          </a:stretch>
        </p:blipFill>
        <p:spPr>
          <a:xfrm>
            <a:off x="0" y="471025"/>
            <a:ext cx="12192000" cy="5915949"/>
          </a:xfrm>
          <a:prstGeom prst="rect">
            <a:avLst/>
          </a:prstGeom>
        </p:spPr>
      </p:pic>
    </p:spTree>
    <p:extLst>
      <p:ext uri="{BB962C8B-B14F-4D97-AF65-F5344CB8AC3E}">
        <p14:creationId xmlns:p14="http://schemas.microsoft.com/office/powerpoint/2010/main" val="678390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36272-28FB-AE42-B5EE-CC5AD21E79E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C8E027B-B883-FA4E-A8AA-88F79182E7E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7E3CD7D-5EED-9841-BA15-EBFB8C3C9754}"/>
              </a:ext>
            </a:extLst>
          </p:cNvPr>
          <p:cNvPicPr>
            <a:picLocks noChangeAspect="1"/>
          </p:cNvPicPr>
          <p:nvPr/>
        </p:nvPicPr>
        <p:blipFill>
          <a:blip r:embed="rId2"/>
          <a:stretch>
            <a:fillRect/>
          </a:stretch>
        </p:blipFill>
        <p:spPr>
          <a:xfrm>
            <a:off x="0" y="471025"/>
            <a:ext cx="12192000" cy="5915949"/>
          </a:xfrm>
          <a:prstGeom prst="rect">
            <a:avLst/>
          </a:prstGeom>
        </p:spPr>
      </p:pic>
    </p:spTree>
    <p:extLst>
      <p:ext uri="{BB962C8B-B14F-4D97-AF65-F5344CB8AC3E}">
        <p14:creationId xmlns:p14="http://schemas.microsoft.com/office/powerpoint/2010/main" val="15335431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E2C23-A361-7A44-9C3C-7AF1BA46D01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5D560E7-286B-0742-B794-C70D0448B5E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D72D85E-4927-F543-B91D-F36FE3C20A55}"/>
              </a:ext>
            </a:extLst>
          </p:cNvPr>
          <p:cNvPicPr>
            <a:picLocks noChangeAspect="1"/>
          </p:cNvPicPr>
          <p:nvPr/>
        </p:nvPicPr>
        <p:blipFill>
          <a:blip r:embed="rId2"/>
          <a:stretch>
            <a:fillRect/>
          </a:stretch>
        </p:blipFill>
        <p:spPr>
          <a:xfrm>
            <a:off x="0" y="471025"/>
            <a:ext cx="12192000" cy="5915949"/>
          </a:xfrm>
          <a:prstGeom prst="rect">
            <a:avLst/>
          </a:prstGeom>
        </p:spPr>
      </p:pic>
    </p:spTree>
    <p:extLst>
      <p:ext uri="{BB962C8B-B14F-4D97-AF65-F5344CB8AC3E}">
        <p14:creationId xmlns:p14="http://schemas.microsoft.com/office/powerpoint/2010/main" val="26158653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6A3B7-49A6-664A-B548-DFAADB2F323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72F9F5A-7907-5148-8D3E-101C705FBA13}"/>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3D990A4-0CFF-9849-B610-565E38014CC5}"/>
              </a:ext>
            </a:extLst>
          </p:cNvPr>
          <p:cNvPicPr>
            <a:picLocks noChangeAspect="1"/>
          </p:cNvPicPr>
          <p:nvPr/>
        </p:nvPicPr>
        <p:blipFill>
          <a:blip r:embed="rId2"/>
          <a:stretch>
            <a:fillRect/>
          </a:stretch>
        </p:blipFill>
        <p:spPr>
          <a:xfrm>
            <a:off x="0" y="471025"/>
            <a:ext cx="12192000" cy="5915949"/>
          </a:xfrm>
          <a:prstGeom prst="rect">
            <a:avLst/>
          </a:prstGeom>
        </p:spPr>
      </p:pic>
    </p:spTree>
    <p:extLst>
      <p:ext uri="{BB962C8B-B14F-4D97-AF65-F5344CB8AC3E}">
        <p14:creationId xmlns:p14="http://schemas.microsoft.com/office/powerpoint/2010/main" val="3748643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9C51F-8979-2B48-A8C9-ED575DBAB747}"/>
              </a:ext>
            </a:extLst>
          </p:cNvPr>
          <p:cNvSpPr>
            <a:spLocks noGrp="1"/>
          </p:cNvSpPr>
          <p:nvPr>
            <p:ph type="title"/>
          </p:nvPr>
        </p:nvSpPr>
        <p:spPr/>
        <p:txBody>
          <a:bodyPr/>
          <a:lstStyle/>
          <a:p>
            <a:r>
              <a:rPr lang="en-US" dirty="0"/>
              <a:t>Current Challenge</a:t>
            </a:r>
            <a:br>
              <a:rPr lang="en-US" dirty="0"/>
            </a:br>
            <a:endParaRPr lang="en-US" dirty="0"/>
          </a:p>
        </p:txBody>
      </p:sp>
      <p:sp>
        <p:nvSpPr>
          <p:cNvPr id="3" name="Content Placeholder 2">
            <a:extLst>
              <a:ext uri="{FF2B5EF4-FFF2-40B4-BE49-F238E27FC236}">
                <a16:creationId xmlns:a16="http://schemas.microsoft.com/office/drawing/2014/main" id="{EC8CE016-35E7-7E4B-8E45-59FD5238ED01}"/>
              </a:ext>
            </a:extLst>
          </p:cNvPr>
          <p:cNvSpPr>
            <a:spLocks noGrp="1"/>
          </p:cNvSpPr>
          <p:nvPr>
            <p:ph idx="1"/>
          </p:nvPr>
        </p:nvSpPr>
        <p:spPr>
          <a:xfrm>
            <a:off x="559294" y="2052918"/>
            <a:ext cx="9490560" cy="4195481"/>
          </a:xfrm>
        </p:spPr>
        <p:txBody>
          <a:bodyPr>
            <a:normAutofit lnSpcReduction="10000"/>
          </a:bodyPr>
          <a:lstStyle/>
          <a:p>
            <a:r>
              <a:rPr lang="en-IE" dirty="0"/>
              <a:t>Big Data problem</a:t>
            </a:r>
          </a:p>
          <a:p>
            <a:r>
              <a:rPr lang="en-IE" dirty="0"/>
              <a:t>Expensive (build, store and process)</a:t>
            </a:r>
          </a:p>
          <a:p>
            <a:r>
              <a:rPr lang="en-IE" dirty="0"/>
              <a:t>Proprietary technology (processing and storage)</a:t>
            </a:r>
          </a:p>
          <a:p>
            <a:r>
              <a:rPr lang="en-IE" dirty="0"/>
              <a:t>Vendor lock-in</a:t>
            </a:r>
          </a:p>
          <a:p>
            <a:pPr fontAlgn="base"/>
            <a:r>
              <a:rPr lang="en-IE" dirty="0"/>
              <a:t>The main disadvantage with </a:t>
            </a:r>
            <a:r>
              <a:rPr lang="en-IE" dirty="0" err="1"/>
              <a:t>MapR</a:t>
            </a:r>
            <a:r>
              <a:rPr lang="en-IE" dirty="0"/>
              <a:t> is that </a:t>
            </a:r>
            <a:r>
              <a:rPr lang="en-IE" dirty="0" err="1"/>
              <a:t>MapRFS</a:t>
            </a:r>
            <a:r>
              <a:rPr lang="en-IE" dirty="0"/>
              <a:t> (file system) and </a:t>
            </a:r>
            <a:r>
              <a:rPr lang="en-IE" dirty="0" err="1"/>
              <a:t>MapR</a:t>
            </a:r>
            <a:r>
              <a:rPr lang="en-IE" dirty="0"/>
              <a:t>-DB (NOSQL database) are proprietary (not open source). If </a:t>
            </a:r>
            <a:r>
              <a:rPr lang="en-IE" dirty="0" err="1"/>
              <a:t>MapR</a:t>
            </a:r>
            <a:r>
              <a:rPr lang="en-IE" dirty="0"/>
              <a:t> were to no longer exist, it is assumed that these products would cease to be developed and supported or if we move to azure then we have to redevelop our data factory.</a:t>
            </a:r>
          </a:p>
          <a:p>
            <a:pPr fontAlgn="base"/>
            <a:r>
              <a:rPr lang="en-IE" dirty="0"/>
              <a:t>There is less risk of HDFS/HBase not being developed and supported as almost all Hadoop distributions use/support HDFS/HBase along with the open source community.</a:t>
            </a:r>
          </a:p>
          <a:p>
            <a:endParaRPr lang="en-US" dirty="0"/>
          </a:p>
        </p:txBody>
      </p:sp>
    </p:spTree>
    <p:extLst>
      <p:ext uri="{BB962C8B-B14F-4D97-AF65-F5344CB8AC3E}">
        <p14:creationId xmlns:p14="http://schemas.microsoft.com/office/powerpoint/2010/main" val="3411689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9C51F-8979-2B48-A8C9-ED575DBAB747}"/>
              </a:ext>
            </a:extLst>
          </p:cNvPr>
          <p:cNvSpPr>
            <a:spLocks noGrp="1"/>
          </p:cNvSpPr>
          <p:nvPr>
            <p:ph type="title"/>
          </p:nvPr>
        </p:nvSpPr>
        <p:spPr/>
        <p:txBody>
          <a:bodyPr/>
          <a:lstStyle/>
          <a:p>
            <a:r>
              <a:rPr lang="en-IE" dirty="0"/>
              <a:t>Spark is powerful, but...</a:t>
            </a:r>
            <a:br>
              <a:rPr lang="en-US" dirty="0"/>
            </a:br>
            <a:endParaRPr lang="en-US" dirty="0"/>
          </a:p>
        </p:txBody>
      </p:sp>
      <p:sp>
        <p:nvSpPr>
          <p:cNvPr id="3" name="Content Placeholder 2">
            <a:extLst>
              <a:ext uri="{FF2B5EF4-FFF2-40B4-BE49-F238E27FC236}">
                <a16:creationId xmlns:a16="http://schemas.microsoft.com/office/drawing/2014/main" id="{EC8CE016-35E7-7E4B-8E45-59FD5238ED01}"/>
              </a:ext>
            </a:extLst>
          </p:cNvPr>
          <p:cNvSpPr>
            <a:spLocks noGrp="1"/>
          </p:cNvSpPr>
          <p:nvPr>
            <p:ph idx="1"/>
          </p:nvPr>
        </p:nvSpPr>
        <p:spPr>
          <a:xfrm>
            <a:off x="559294" y="2052918"/>
            <a:ext cx="9490560" cy="4195481"/>
          </a:xfrm>
        </p:spPr>
        <p:txBody>
          <a:bodyPr>
            <a:normAutofit/>
          </a:bodyPr>
          <a:lstStyle/>
          <a:p>
            <a:pPr marL="0" indent="0">
              <a:buNone/>
            </a:pPr>
            <a:endParaRPr lang="en-IE" dirty="0"/>
          </a:p>
          <a:p>
            <a:r>
              <a:rPr lang="en-IE" dirty="0"/>
              <a:t>Not ACID compliant – too easy to get corrupted data </a:t>
            </a:r>
          </a:p>
          <a:p>
            <a:r>
              <a:rPr lang="en-IE" dirty="0"/>
              <a:t>Schema mismatches – no validation on write </a:t>
            </a:r>
          </a:p>
          <a:p>
            <a:r>
              <a:rPr lang="en-IE" dirty="0"/>
              <a:t>Small files written, not efficient for reading </a:t>
            </a:r>
          </a:p>
          <a:p>
            <a:pPr marL="857250" lvl="1" indent="-457200">
              <a:buFont typeface="+mj-lt"/>
              <a:buAutoNum type="arabicPeriod"/>
            </a:pPr>
            <a:r>
              <a:rPr lang="en-IE" dirty="0"/>
              <a:t>Too much metadata </a:t>
            </a:r>
          </a:p>
          <a:p>
            <a:pPr marL="857250" lvl="1" indent="-457200">
              <a:buFont typeface="+mj-lt"/>
              <a:buAutoNum type="arabicPeriod"/>
            </a:pPr>
            <a:r>
              <a:rPr lang="en-IE" dirty="0"/>
              <a:t>Too many file open/close operations </a:t>
            </a:r>
          </a:p>
          <a:p>
            <a:pPr marL="857250" lvl="1" indent="-457200">
              <a:buFont typeface="+mj-lt"/>
              <a:buAutoNum type="arabicPeriod"/>
            </a:pPr>
            <a:r>
              <a:rPr lang="en-IE" dirty="0"/>
              <a:t>Compression not as effective</a:t>
            </a:r>
          </a:p>
          <a:p>
            <a:r>
              <a:rPr lang="en-IE" dirty="0"/>
              <a:t>Reads too much data (no indexes, only partitions)</a:t>
            </a:r>
            <a:endParaRPr lang="en-US" dirty="0"/>
          </a:p>
        </p:txBody>
      </p:sp>
    </p:spTree>
    <p:extLst>
      <p:ext uri="{BB962C8B-B14F-4D97-AF65-F5344CB8AC3E}">
        <p14:creationId xmlns:p14="http://schemas.microsoft.com/office/powerpoint/2010/main" val="41697526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2D25C-3884-5B4F-B19C-CCABE9FA940E}"/>
              </a:ext>
            </a:extLst>
          </p:cNvPr>
          <p:cNvSpPr>
            <a:spLocks noGrp="1"/>
          </p:cNvSpPr>
          <p:nvPr>
            <p:ph type="title"/>
          </p:nvPr>
        </p:nvSpPr>
        <p:spPr/>
        <p:txBody>
          <a:bodyPr/>
          <a:lstStyle/>
          <a:p>
            <a:r>
              <a:rPr lang="en-IE" dirty="0"/>
              <a:t>Architecture Improvements</a:t>
            </a:r>
            <a:endParaRPr lang="en-US" dirty="0"/>
          </a:p>
        </p:txBody>
      </p:sp>
      <p:sp>
        <p:nvSpPr>
          <p:cNvPr id="3" name="Content Placeholder 2">
            <a:extLst>
              <a:ext uri="{FF2B5EF4-FFF2-40B4-BE49-F238E27FC236}">
                <a16:creationId xmlns:a16="http://schemas.microsoft.com/office/drawing/2014/main" id="{DAD64F78-10CF-F843-A339-D20665426B8A}"/>
              </a:ext>
            </a:extLst>
          </p:cNvPr>
          <p:cNvSpPr>
            <a:spLocks noGrp="1"/>
          </p:cNvSpPr>
          <p:nvPr>
            <p:ph idx="1"/>
          </p:nvPr>
        </p:nvSpPr>
        <p:spPr/>
        <p:txBody>
          <a:bodyPr/>
          <a:lstStyle/>
          <a:p>
            <a:r>
              <a:rPr lang="en-IE" dirty="0"/>
              <a:t>Move from batch to streaming processing</a:t>
            </a:r>
          </a:p>
          <a:p>
            <a:r>
              <a:rPr lang="en-IE" dirty="0"/>
              <a:t>SPARK Structured Streaming for Continuous Applications</a:t>
            </a:r>
          </a:p>
          <a:p>
            <a:r>
              <a:rPr lang="en-IE" dirty="0"/>
              <a:t>Create a Streaming versions of existing batch ETL jobs</a:t>
            </a:r>
          </a:p>
          <a:p>
            <a:r>
              <a:rPr lang="en-IE" dirty="0"/>
              <a:t>Running more frequently lead to smaller and more manageable data volumes </a:t>
            </a:r>
          </a:p>
          <a:p>
            <a:endParaRPr lang="en-US" dirty="0"/>
          </a:p>
        </p:txBody>
      </p:sp>
    </p:spTree>
    <p:extLst>
      <p:ext uri="{BB962C8B-B14F-4D97-AF65-F5344CB8AC3E}">
        <p14:creationId xmlns:p14="http://schemas.microsoft.com/office/powerpoint/2010/main" val="1210318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A1C0F-0F83-E041-8455-CBB6CDEA1CF0}"/>
              </a:ext>
            </a:extLst>
          </p:cNvPr>
          <p:cNvSpPr>
            <a:spLocks noGrp="1"/>
          </p:cNvSpPr>
          <p:nvPr>
            <p:ph type="title"/>
          </p:nvPr>
        </p:nvSpPr>
        <p:spPr/>
        <p:txBody>
          <a:bodyPr/>
          <a:lstStyle/>
          <a:p>
            <a:r>
              <a:rPr lang="en-IE" dirty="0"/>
              <a:t>Architecture Proposal</a:t>
            </a:r>
            <a:endParaRPr lang="en-US" dirty="0"/>
          </a:p>
        </p:txBody>
      </p:sp>
      <p:pic>
        <p:nvPicPr>
          <p:cNvPr id="4" name="Content Placeholder 3">
            <a:extLst>
              <a:ext uri="{FF2B5EF4-FFF2-40B4-BE49-F238E27FC236}">
                <a16:creationId xmlns:a16="http://schemas.microsoft.com/office/drawing/2014/main" id="{2D6F56CF-FCD8-9740-AD0A-D863F4FB4F71}"/>
              </a:ext>
            </a:extLst>
          </p:cNvPr>
          <p:cNvPicPr>
            <a:picLocks noGrp="1" noChangeAspect="1"/>
          </p:cNvPicPr>
          <p:nvPr>
            <p:ph idx="1"/>
          </p:nvPr>
        </p:nvPicPr>
        <p:blipFill>
          <a:blip r:embed="rId2"/>
          <a:stretch>
            <a:fillRect/>
          </a:stretch>
        </p:blipFill>
        <p:spPr>
          <a:xfrm>
            <a:off x="1896395" y="2052638"/>
            <a:ext cx="7360985" cy="4195762"/>
          </a:xfrm>
          <a:prstGeom prst="rect">
            <a:avLst/>
          </a:prstGeom>
        </p:spPr>
      </p:pic>
    </p:spTree>
    <p:extLst>
      <p:ext uri="{BB962C8B-B14F-4D97-AF65-F5344CB8AC3E}">
        <p14:creationId xmlns:p14="http://schemas.microsoft.com/office/powerpoint/2010/main" val="3895092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182BC-B9E4-1746-80F9-4972896863C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FADB582-E816-A840-A498-8E183CD0100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E03B2D0F-2EE9-2F4E-8F5D-E8700B5A210F}"/>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2436146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E2A6D-8C4B-7F45-B6B8-2518115144B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CBF64BC-E539-874C-A075-B78587A080A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90BE31E-D282-E249-B0B2-246228DE2EB8}"/>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753978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1701E-FDFD-2E41-9E60-B71BB74B870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0799759-AB16-1F4E-9B2E-6C493FC3884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755FDB1-70F7-3340-BD5B-654D4B217F0E}"/>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4106986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133A1-A468-DA4E-A56B-E597413F790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20CBC6B-AD69-A346-A037-AA7FF6EDCC6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4A00CCF-0356-9941-84F7-8C46B138F99B}"/>
              </a:ext>
            </a:extLst>
          </p:cNvPr>
          <p:cNvPicPr>
            <a:picLocks noChangeAspect="1"/>
          </p:cNvPicPr>
          <p:nvPr/>
        </p:nvPicPr>
        <p:blipFill>
          <a:blip r:embed="rId2"/>
          <a:stretch>
            <a:fillRect/>
          </a:stretch>
        </p:blipFill>
        <p:spPr>
          <a:xfrm>
            <a:off x="0" y="0"/>
            <a:ext cx="12192000" cy="6933459"/>
          </a:xfrm>
          <a:prstGeom prst="rect">
            <a:avLst/>
          </a:prstGeom>
        </p:spPr>
      </p:pic>
    </p:spTree>
    <p:extLst>
      <p:ext uri="{BB962C8B-B14F-4D97-AF65-F5344CB8AC3E}">
        <p14:creationId xmlns:p14="http://schemas.microsoft.com/office/powerpoint/2010/main" val="10237928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{D29BAFDD-9FE2-6345-9924-140FBB899286}tf10001062</Template>
  <TotalTime>241</TotalTime>
  <Words>225</Words>
  <Application>Microsoft Macintosh PowerPoint</Application>
  <PresentationFormat>Widescreen</PresentationFormat>
  <Paragraphs>23</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Century Gothic</vt:lpstr>
      <vt:lpstr>Wingdings 3</vt:lpstr>
      <vt:lpstr>Ion</vt:lpstr>
      <vt:lpstr>      Designing ETL Pipelines with Structured Streaming and Delta Lake  </vt:lpstr>
      <vt:lpstr>Current Challenge </vt:lpstr>
      <vt:lpstr>Spark is powerful, but... </vt:lpstr>
      <vt:lpstr>Architecture Improvements</vt:lpstr>
      <vt:lpstr>Architecture Proposal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Designing ETL Pipelines with Structured Streaming and Delta Lake  </dc:title>
  <dc:creator>Ashish Jha</dc:creator>
  <cp:lastModifiedBy>Ashish Jha</cp:lastModifiedBy>
  <cp:revision>14</cp:revision>
  <dcterms:created xsi:type="dcterms:W3CDTF">2020-10-11T19:01:16Z</dcterms:created>
  <dcterms:modified xsi:type="dcterms:W3CDTF">2020-10-11T23:13:34Z</dcterms:modified>
</cp:coreProperties>
</file>

<file path=docProps/thumbnail.jpeg>
</file>